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" initials="D" lastIdx="3" clrIdx="0">
    <p:extLst>
      <p:ext uri="{19B8F6BF-5375-455C-9EA6-DF929625EA0E}">
        <p15:presenceInfo xmlns:p15="http://schemas.microsoft.com/office/powerpoint/2012/main" userId="David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3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7/11/2016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145323" y="3215521"/>
            <a:ext cx="9144000" cy="1641490"/>
          </a:xfrm>
        </p:spPr>
        <p:txBody>
          <a:bodyPr/>
          <a:lstStyle/>
          <a:p>
            <a:r>
              <a:rPr lang="it-IT" dirty="0" err="1"/>
              <a:t>Polistudio</a:t>
            </a: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2209800" y="1846386"/>
            <a:ext cx="9144000" cy="966646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4325815" y="4985238"/>
            <a:ext cx="696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/>
              <a:t>Davide Pezzolla, Giuseppe Piscopo, Maurizio </a:t>
            </a:r>
            <a:r>
              <a:rPr lang="it-IT" dirty="0" err="1"/>
              <a:t>Marseguerra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7653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Graphic</a:t>
            </a:r>
            <a:r>
              <a:rPr lang="it-IT" dirty="0"/>
              <a:t> processing - </a:t>
            </a:r>
            <a:r>
              <a:rPr lang="it-IT" dirty="0" err="1"/>
              <a:t>phases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79100" y="1465140"/>
            <a:ext cx="10233800" cy="5392859"/>
          </a:xfrm>
        </p:spPr>
        <p:txBody>
          <a:bodyPr/>
          <a:lstStyle/>
          <a:p>
            <a:r>
              <a:rPr lang="it-IT" dirty="0"/>
              <a:t>Learning: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Discovery</a:t>
            </a:r>
            <a:r>
              <a:rPr lang="it-IT" dirty="0"/>
              <a:t> of </a:t>
            </a:r>
            <a:r>
              <a:rPr lang="it-IT" dirty="0" err="1"/>
              <a:t>tables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coordinates</a:t>
            </a:r>
            <a:r>
              <a:rPr lang="it-IT" dirty="0"/>
              <a:t> </a:t>
            </a:r>
            <a:r>
              <a:rPr lang="it-IT" dirty="0" err="1"/>
              <a:t>exploiting</a:t>
            </a:r>
            <a:r>
              <a:rPr lang="it-IT" dirty="0"/>
              <a:t> a </a:t>
            </a:r>
            <a:r>
              <a:rPr lang="it-IT" dirty="0" err="1"/>
              <a:t>shaping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technique</a:t>
            </a:r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Discovery</a:t>
            </a:r>
            <a:r>
              <a:rPr lang="it-IT" dirty="0"/>
              <a:t> of </a:t>
            </a:r>
            <a:r>
              <a:rPr lang="it-IT" dirty="0" err="1"/>
              <a:t>seats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	for </a:t>
            </a:r>
            <a:r>
              <a:rPr lang="it-IT" dirty="0" err="1"/>
              <a:t>each</a:t>
            </a:r>
            <a:r>
              <a:rPr lang="it-IT" dirty="0"/>
              <a:t> BLOB </a:t>
            </a:r>
            <a:r>
              <a:rPr lang="it-IT" dirty="0" err="1"/>
              <a:t>detected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</a:t>
            </a:r>
            <a:r>
              <a:rPr lang="it-IT" dirty="0" err="1"/>
              <a:t>analyzed</a:t>
            </a:r>
            <a:r>
              <a:rPr lang="it-IT" dirty="0"/>
              <a:t> </a:t>
            </a:r>
            <a:r>
              <a:rPr lang="it-IT" dirty="0" err="1"/>
              <a:t>picture</a:t>
            </a:r>
            <a:br>
              <a:rPr lang="it-IT" dirty="0"/>
            </a:br>
            <a:r>
              <a:rPr lang="it-IT" dirty="0"/>
              <a:t>		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current_BLOB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in </a:t>
            </a:r>
            <a:r>
              <a:rPr lang="it-IT" dirty="0" err="1"/>
              <a:t>seatsArray</a:t>
            </a:r>
            <a:br>
              <a:rPr lang="it-IT" dirty="0"/>
            </a:br>
            <a:r>
              <a:rPr lang="it-IT" dirty="0"/>
              <a:t>			</a:t>
            </a:r>
            <a:r>
              <a:rPr lang="it-IT" dirty="0" err="1"/>
              <a:t>seatsArray.push</a:t>
            </a:r>
            <a:r>
              <a:rPr lang="it-IT" dirty="0"/>
              <a:t>(</a:t>
            </a:r>
            <a:r>
              <a:rPr lang="it-IT" dirty="0" err="1"/>
              <a:t>current_BLOB</a:t>
            </a:r>
            <a:r>
              <a:rPr lang="it-IT" dirty="0"/>
              <a:t>) </a:t>
            </a:r>
          </a:p>
          <a:p>
            <a:r>
              <a:rPr lang="it-IT" dirty="0" err="1"/>
              <a:t>Monitoring</a:t>
            </a:r>
            <a:r>
              <a:rPr lang="it-IT" dirty="0"/>
              <a:t>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Detection</a:t>
            </a:r>
            <a:r>
              <a:rPr lang="it-IT" dirty="0"/>
              <a:t> of </a:t>
            </a:r>
            <a:r>
              <a:rPr lang="it-IT" dirty="0" err="1"/>
              <a:t>seats</a:t>
            </a:r>
            <a:r>
              <a:rPr lang="it-IT" dirty="0"/>
              <a:t> state:</a:t>
            </a:r>
            <a:br>
              <a:rPr lang="it-IT" dirty="0"/>
            </a:br>
            <a:r>
              <a:rPr lang="it-IT" dirty="0"/>
              <a:t>	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seats</a:t>
            </a:r>
            <a:r>
              <a:rPr lang="it-IT" dirty="0"/>
              <a:t> </a:t>
            </a:r>
            <a:r>
              <a:rPr lang="it-IT" dirty="0" err="1"/>
              <a:t>retrieved</a:t>
            </a:r>
            <a:r>
              <a:rPr lang="it-IT" dirty="0"/>
              <a:t> from the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phase</a:t>
            </a:r>
            <a:br>
              <a:rPr lang="it-IT" dirty="0"/>
            </a:br>
            <a:r>
              <a:rPr lang="it-IT" dirty="0"/>
              <a:t>		</a:t>
            </a:r>
            <a:r>
              <a:rPr lang="it-IT" dirty="0" err="1"/>
              <a:t>if</a:t>
            </a:r>
            <a:r>
              <a:rPr lang="it-IT" dirty="0"/>
              <a:t>  </a:t>
            </a:r>
            <a:r>
              <a:rPr lang="it-IT" dirty="0" err="1"/>
              <a:t>current_seat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in </a:t>
            </a:r>
            <a:r>
              <a:rPr lang="it-IT" dirty="0" err="1"/>
              <a:t>BLOBs</a:t>
            </a:r>
            <a:r>
              <a:rPr lang="it-IT" dirty="0"/>
              <a:t> </a:t>
            </a:r>
            <a:r>
              <a:rPr lang="it-IT" dirty="0" err="1"/>
              <a:t>detected_array</a:t>
            </a:r>
            <a:br>
              <a:rPr lang="it-IT" dirty="0"/>
            </a:br>
            <a:r>
              <a:rPr lang="it-IT" dirty="0"/>
              <a:t>			</a:t>
            </a:r>
            <a:r>
              <a:rPr lang="it-IT" dirty="0" err="1"/>
              <a:t>current_seat</a:t>
            </a:r>
            <a:r>
              <a:rPr lang="it-IT" dirty="0"/>
              <a:t> = </a:t>
            </a:r>
            <a:r>
              <a:rPr lang="it-IT" dirty="0" err="1"/>
              <a:t>occupied</a:t>
            </a:r>
            <a:br>
              <a:rPr lang="it-IT" dirty="0"/>
            </a:br>
            <a:r>
              <a:rPr lang="it-IT" dirty="0"/>
              <a:t>		else</a:t>
            </a:r>
            <a:br>
              <a:rPr lang="it-IT" dirty="0"/>
            </a:br>
            <a:r>
              <a:rPr lang="it-IT" dirty="0"/>
              <a:t>			</a:t>
            </a:r>
            <a:r>
              <a:rPr lang="it-IT" dirty="0" err="1"/>
              <a:t>current_seat</a:t>
            </a:r>
            <a:r>
              <a:rPr lang="it-IT" dirty="0"/>
              <a:t> = free			</a:t>
            </a:r>
          </a:p>
        </p:txBody>
      </p:sp>
    </p:spTree>
    <p:extLst>
      <p:ext uri="{BB962C8B-B14F-4D97-AF65-F5344CB8AC3E}">
        <p14:creationId xmlns:p14="http://schemas.microsoft.com/office/powerpoint/2010/main" val="135914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Graphic</a:t>
            </a:r>
            <a:r>
              <a:rPr lang="it-IT" dirty="0"/>
              <a:t> processing – </a:t>
            </a:r>
            <a:r>
              <a:rPr lang="it-IT" dirty="0" err="1"/>
              <a:t>ghost</a:t>
            </a:r>
            <a:r>
              <a:rPr lang="it-IT" dirty="0"/>
              <a:t> </a:t>
            </a:r>
            <a:r>
              <a:rPr lang="it-IT" dirty="0" err="1"/>
              <a:t>seats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Problem</a:t>
            </a:r>
            <a:br>
              <a:rPr lang="it-IT" dirty="0"/>
            </a:br>
            <a:r>
              <a:rPr lang="it-IT" dirty="0" err="1"/>
              <a:t>During</a:t>
            </a:r>
            <a:r>
              <a:rPr lang="it-IT" dirty="0"/>
              <a:t> the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phase</a:t>
            </a:r>
            <a:r>
              <a:rPr lang="it-IT" dirty="0"/>
              <a:t> the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recognizes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detected</a:t>
            </a:r>
            <a:r>
              <a:rPr lang="it-IT" dirty="0"/>
              <a:t> BLOB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seat</a:t>
            </a:r>
            <a:r>
              <a:rPr lang="it-IT" dirty="0"/>
              <a:t>, </a:t>
            </a:r>
            <a:r>
              <a:rPr lang="it-IT" dirty="0" err="1"/>
              <a:t>hence</a:t>
            </a:r>
            <a:r>
              <a:rPr lang="it-IT" dirty="0"/>
              <a:t> </a:t>
            </a:r>
            <a:r>
              <a:rPr lang="it-IT" dirty="0" err="1"/>
              <a:t>walking</a:t>
            </a:r>
            <a:r>
              <a:rPr lang="it-IT" dirty="0"/>
              <a:t> </a:t>
            </a:r>
            <a:r>
              <a:rPr lang="it-IT" dirty="0" err="1"/>
              <a:t>people</a:t>
            </a:r>
            <a:r>
              <a:rPr lang="it-IT" dirty="0"/>
              <a:t> generate false positive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occupied</a:t>
            </a:r>
            <a:r>
              <a:rPr lang="it-IT" dirty="0"/>
              <a:t> </a:t>
            </a:r>
            <a:r>
              <a:rPr lang="it-IT" dirty="0" err="1"/>
              <a:t>seats</a:t>
            </a:r>
            <a:endParaRPr lang="it-IT" dirty="0"/>
          </a:p>
          <a:p>
            <a:r>
              <a:rPr lang="it-IT" dirty="0"/>
              <a:t>Solution</a:t>
            </a:r>
            <a:br>
              <a:rPr lang="it-IT" dirty="0"/>
            </a:br>
            <a:r>
              <a:rPr lang="it-IT" dirty="0" err="1"/>
              <a:t>Each</a:t>
            </a:r>
            <a:r>
              <a:rPr lang="it-IT" dirty="0"/>
              <a:t> time a </a:t>
            </a:r>
            <a:r>
              <a:rPr lang="it-IT" dirty="0" err="1"/>
              <a:t>seat</a:t>
            </a:r>
            <a:r>
              <a:rPr lang="it-IT" dirty="0"/>
              <a:t> x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out, a </a:t>
            </a:r>
            <a:r>
              <a:rPr lang="it-IT" dirty="0" err="1"/>
              <a:t>counter</a:t>
            </a:r>
            <a:r>
              <a:rPr lang="it-IT" dirty="0"/>
              <a:t> x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incremented</a:t>
            </a:r>
            <a:r>
              <a:rPr lang="it-IT" dirty="0"/>
              <a:t>.</a:t>
            </a:r>
            <a:br>
              <a:rPr lang="it-IT" dirty="0"/>
            </a:br>
            <a:r>
              <a:rPr lang="it-IT" dirty="0"/>
              <a:t>At the end of the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seats</a:t>
            </a:r>
            <a:r>
              <a:rPr lang="it-IT" dirty="0"/>
              <a:t> </a:t>
            </a:r>
            <a:r>
              <a:rPr lang="it-IT" dirty="0" err="1"/>
              <a:t>whose</a:t>
            </a:r>
            <a:r>
              <a:rPr lang="it-IT" dirty="0"/>
              <a:t> </a:t>
            </a:r>
            <a:r>
              <a:rPr lang="it-IT" dirty="0" err="1"/>
              <a:t>counter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a </a:t>
            </a:r>
            <a:r>
              <a:rPr lang="it-IT" dirty="0" err="1"/>
              <a:t>threshold</a:t>
            </a:r>
            <a:r>
              <a:rPr lang="it-IT" dirty="0"/>
              <a:t> are </a:t>
            </a:r>
            <a:r>
              <a:rPr lang="it-IT" dirty="0" err="1"/>
              <a:t>discarded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25510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Graphic</a:t>
            </a:r>
            <a:r>
              <a:rPr lang="it-IT" dirty="0"/>
              <a:t> processing - </a:t>
            </a:r>
            <a:r>
              <a:rPr lang="it-IT" dirty="0" err="1"/>
              <a:t>limitation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20000" y="1825624"/>
            <a:ext cx="10233800" cy="4856529"/>
          </a:xfrm>
        </p:spPr>
        <p:txBody>
          <a:bodyPr/>
          <a:lstStyle/>
          <a:p>
            <a:r>
              <a:rPr lang="it-IT" dirty="0" err="1"/>
              <a:t>Low</a:t>
            </a:r>
            <a:r>
              <a:rPr lang="it-IT" dirty="0"/>
              <a:t> camera </a:t>
            </a:r>
            <a:r>
              <a:rPr lang="it-IT" dirty="0" err="1"/>
              <a:t>resolution</a:t>
            </a:r>
            <a:r>
              <a:rPr lang="it-IT" dirty="0"/>
              <a:t>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Some </a:t>
            </a:r>
            <a:r>
              <a:rPr lang="it-IT" dirty="0" err="1"/>
              <a:t>methods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work </a:t>
            </a:r>
            <a:r>
              <a:rPr lang="it-IT" dirty="0" err="1"/>
              <a:t>well</a:t>
            </a:r>
            <a:r>
              <a:rPr lang="it-IT" dirty="0"/>
              <a:t> with a </a:t>
            </a:r>
            <a:r>
              <a:rPr lang="it-IT" dirty="0" err="1"/>
              <a:t>limited</a:t>
            </a:r>
            <a:r>
              <a:rPr lang="it-IT" dirty="0"/>
              <a:t> </a:t>
            </a:r>
            <a:r>
              <a:rPr lang="it-IT" dirty="0" err="1"/>
              <a:t>range</a:t>
            </a:r>
            <a:r>
              <a:rPr lang="it-IT" dirty="0"/>
              <a:t> of </a:t>
            </a:r>
            <a:r>
              <a:rPr lang="it-IT" dirty="0" err="1"/>
              <a:t>pixels</a:t>
            </a:r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People </a:t>
            </a:r>
            <a:r>
              <a:rPr lang="it-IT" dirty="0" err="1"/>
              <a:t>too</a:t>
            </a:r>
            <a:r>
              <a:rPr lang="it-IT" dirty="0"/>
              <a:t> </a:t>
            </a:r>
            <a:r>
              <a:rPr lang="it-IT" dirty="0" err="1"/>
              <a:t>close</a:t>
            </a:r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be </a:t>
            </a:r>
            <a:r>
              <a:rPr lang="it-IT" dirty="0" err="1"/>
              <a:t>detected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single BLOB</a:t>
            </a:r>
          </a:p>
          <a:p>
            <a:r>
              <a:rPr lang="it-IT" dirty="0"/>
              <a:t>Camera </a:t>
            </a:r>
            <a:r>
              <a:rPr lang="it-IT" dirty="0" err="1"/>
              <a:t>positioning</a:t>
            </a:r>
            <a:r>
              <a:rPr lang="it-IT" dirty="0"/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Some </a:t>
            </a:r>
            <a:r>
              <a:rPr lang="it-IT" dirty="0" err="1"/>
              <a:t>objects</a:t>
            </a:r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</a:t>
            </a:r>
            <a:r>
              <a:rPr lang="it-IT" dirty="0" err="1"/>
              <a:t>block</a:t>
            </a:r>
            <a:r>
              <a:rPr lang="it-IT" dirty="0"/>
              <a:t> the </a:t>
            </a:r>
            <a:r>
              <a:rPr lang="it-IT" dirty="0" err="1"/>
              <a:t>view</a:t>
            </a:r>
            <a:r>
              <a:rPr lang="it-IT" dirty="0"/>
              <a:t> of </a:t>
            </a:r>
            <a:r>
              <a:rPr lang="it-IT" dirty="0" err="1"/>
              <a:t>close</a:t>
            </a:r>
            <a:r>
              <a:rPr lang="it-IT" dirty="0"/>
              <a:t> </a:t>
            </a:r>
            <a:r>
              <a:rPr lang="it-IT" dirty="0" err="1"/>
              <a:t>spots</a:t>
            </a:r>
            <a:r>
              <a:rPr lang="it-IT" dirty="0"/>
              <a:t> </a:t>
            </a:r>
            <a:r>
              <a:rPr lang="it-IT" dirty="0" err="1"/>
              <a:t>generating</a:t>
            </a:r>
            <a:r>
              <a:rPr lang="it-IT" dirty="0"/>
              <a:t> false positive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can be </a:t>
            </a:r>
            <a:r>
              <a:rPr lang="it-IT" dirty="0" err="1"/>
              <a:t>solved</a:t>
            </a:r>
            <a:r>
              <a:rPr lang="it-IT" dirty="0"/>
              <a:t> </a:t>
            </a:r>
            <a:r>
              <a:rPr lang="it-IT" dirty="0" err="1"/>
              <a:t>positioning</a:t>
            </a:r>
            <a:r>
              <a:rPr lang="it-IT" dirty="0"/>
              <a:t> the camera </a:t>
            </a:r>
            <a:r>
              <a:rPr lang="it-IT" dirty="0" err="1"/>
              <a:t>perpendicularly</a:t>
            </a:r>
            <a:r>
              <a:rPr lang="it-IT" dirty="0"/>
              <a:t> to the </a:t>
            </a:r>
            <a:r>
              <a:rPr lang="it-IT" dirty="0" err="1"/>
              <a:t>ground</a:t>
            </a:r>
            <a:endParaRPr lang="it-IT" dirty="0"/>
          </a:p>
          <a:p>
            <a:r>
              <a:rPr lang="it-IT" dirty="0"/>
              <a:t>Light: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The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sensitive to the </a:t>
            </a:r>
            <a:r>
              <a:rPr lang="it-IT" dirty="0" err="1"/>
              <a:t>actual</a:t>
            </a:r>
            <a:r>
              <a:rPr lang="it-IT" dirty="0"/>
              <a:t> light </a:t>
            </a:r>
            <a:r>
              <a:rPr lang="it-IT" dirty="0" err="1"/>
              <a:t>condition</a:t>
            </a:r>
            <a:r>
              <a:rPr lang="it-IT" dirty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It requires the manually configuration of some parameters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It can be solved with the deployment of a light sensor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5637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Use case – </a:t>
            </a:r>
            <a:r>
              <a:rPr lang="it-IT" dirty="0" err="1"/>
              <a:t>sending</a:t>
            </a:r>
            <a:r>
              <a:rPr lang="it-IT" dirty="0"/>
              <a:t> of the image to the server TCP with </a:t>
            </a:r>
            <a:r>
              <a:rPr lang="it-IT" dirty="0" err="1"/>
              <a:t>initial</a:t>
            </a:r>
            <a:r>
              <a:rPr lang="it-IT" dirty="0"/>
              <a:t> set up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559" y="1954458"/>
            <a:ext cx="7594883" cy="4668716"/>
          </a:xfrm>
        </p:spPr>
      </p:pic>
    </p:spTree>
    <p:extLst>
      <p:ext uri="{BB962C8B-B14F-4D97-AF65-F5344CB8AC3E}">
        <p14:creationId xmlns:p14="http://schemas.microsoft.com/office/powerpoint/2010/main" val="1730013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Use case – information </a:t>
            </a:r>
            <a:r>
              <a:rPr lang="it-IT" dirty="0" err="1"/>
              <a:t>detection</a:t>
            </a:r>
            <a:r>
              <a:rPr lang="it-IT" dirty="0"/>
              <a:t> from </a:t>
            </a:r>
            <a:r>
              <a:rPr lang="it-IT" dirty="0" err="1"/>
              <a:t>picture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7312" y="1805904"/>
            <a:ext cx="4597376" cy="4225620"/>
          </a:xfrm>
        </p:spPr>
      </p:pic>
    </p:spTree>
    <p:extLst>
      <p:ext uri="{BB962C8B-B14F-4D97-AF65-F5344CB8AC3E}">
        <p14:creationId xmlns:p14="http://schemas.microsoft.com/office/powerpoint/2010/main" val="1525476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 case – client </a:t>
            </a:r>
            <a:r>
              <a:rPr lang="it-IT" dirty="0" err="1"/>
              <a:t>notification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5320" y="2148317"/>
            <a:ext cx="6941361" cy="3355668"/>
          </a:xfrm>
        </p:spPr>
      </p:pic>
    </p:spTree>
    <p:extLst>
      <p:ext uri="{BB962C8B-B14F-4D97-AF65-F5344CB8AC3E}">
        <p14:creationId xmlns:p14="http://schemas.microsoft.com/office/powerpoint/2010/main" val="1961912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Security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Username and password </a:t>
            </a:r>
            <a:r>
              <a:rPr lang="it-IT" dirty="0" err="1"/>
              <a:t>authentication</a:t>
            </a:r>
            <a:endParaRPr lang="it-IT" dirty="0"/>
          </a:p>
          <a:p>
            <a:r>
              <a:rPr lang="it-IT" dirty="0" err="1"/>
              <a:t>Encrypted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with web service</a:t>
            </a:r>
          </a:p>
          <a:p>
            <a:r>
              <a:rPr lang="it-IT" dirty="0"/>
              <a:t>TCP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unencrypted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of performance </a:t>
            </a:r>
            <a:r>
              <a:rPr lang="it-IT" dirty="0" err="1"/>
              <a:t>issue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1986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1450731" y="3050930"/>
            <a:ext cx="92758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/>
              <a:t>Thanks</a:t>
            </a:r>
            <a:r>
              <a:rPr lang="it-IT" sz="4000" dirty="0"/>
              <a:t> for </a:t>
            </a:r>
            <a:r>
              <a:rPr lang="it-IT" sz="4000" dirty="0" err="1"/>
              <a:t>your</a:t>
            </a:r>
            <a:r>
              <a:rPr lang="it-IT" sz="4000" dirty="0"/>
              <a:t> </a:t>
            </a:r>
            <a:r>
              <a:rPr lang="it-IT" sz="4000" dirty="0" err="1"/>
              <a:t>attention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46148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egnaposto contenuto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5478" y="471064"/>
            <a:ext cx="4025284" cy="5582807"/>
          </a:xfrm>
        </p:spPr>
      </p:pic>
      <p:sp>
        <p:nvSpPr>
          <p:cNvPr id="13" name="CasellaDiTesto 12"/>
          <p:cNvSpPr txBox="1"/>
          <p:nvPr/>
        </p:nvSpPr>
        <p:spPr>
          <a:xfrm rot="20355587">
            <a:off x="398281" y="790155"/>
            <a:ext cx="3200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err="1">
                <a:latin typeface="Comic Sans MS" panose="030F0702030302020204" pitchFamily="66" charset="0"/>
              </a:rPr>
              <a:t>Is</a:t>
            </a:r>
            <a:r>
              <a:rPr lang="it-IT" sz="2200" dirty="0">
                <a:latin typeface="Comic Sans MS" panose="030F0702030302020204" pitchFamily="66" charset="0"/>
              </a:rPr>
              <a:t> the </a:t>
            </a:r>
            <a:r>
              <a:rPr lang="it-IT" sz="2200" dirty="0" err="1">
                <a:latin typeface="Comic Sans MS" panose="030F0702030302020204" pitchFamily="66" charset="0"/>
              </a:rPr>
              <a:t>study</a:t>
            </a:r>
            <a:r>
              <a:rPr lang="it-IT" sz="2200" dirty="0">
                <a:latin typeface="Comic Sans MS" panose="030F0702030302020204" pitchFamily="66" charset="0"/>
              </a:rPr>
              <a:t> hall free?</a:t>
            </a:r>
          </a:p>
        </p:txBody>
      </p:sp>
      <p:sp>
        <p:nvSpPr>
          <p:cNvPr id="14" name="CasellaDiTesto 13"/>
          <p:cNvSpPr txBox="1"/>
          <p:nvPr/>
        </p:nvSpPr>
        <p:spPr>
          <a:xfrm rot="1445946">
            <a:off x="8591653" y="1298941"/>
            <a:ext cx="30333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omic Sans MS" panose="030F0702030302020204" pitchFamily="66" charset="0"/>
              </a:rPr>
              <a:t>Are </a:t>
            </a:r>
            <a:r>
              <a:rPr lang="it-IT" sz="2200" dirty="0" err="1">
                <a:latin typeface="Comic Sans MS" panose="030F0702030302020204" pitchFamily="66" charset="0"/>
              </a:rPr>
              <a:t>there</a:t>
            </a:r>
            <a:r>
              <a:rPr lang="it-IT" sz="2200" dirty="0">
                <a:latin typeface="Comic Sans MS" panose="030F0702030302020204" pitchFamily="66" charset="0"/>
              </a:rPr>
              <a:t> some </a:t>
            </a:r>
            <a:r>
              <a:rPr lang="it-IT" sz="2200" dirty="0" err="1">
                <a:latin typeface="Comic Sans MS" panose="030F0702030302020204" pitchFamily="66" charset="0"/>
              </a:rPr>
              <a:t>near</a:t>
            </a:r>
            <a:r>
              <a:rPr lang="it-IT" sz="2200" dirty="0">
                <a:latin typeface="Comic Sans MS" panose="030F0702030302020204" pitchFamily="66" charset="0"/>
              </a:rPr>
              <a:t> </a:t>
            </a:r>
            <a:r>
              <a:rPr lang="it-IT" sz="2200" dirty="0" err="1">
                <a:latin typeface="Comic Sans MS" panose="030F0702030302020204" pitchFamily="66" charset="0"/>
              </a:rPr>
              <a:t>seats</a:t>
            </a:r>
            <a:r>
              <a:rPr lang="it-IT" sz="2200" dirty="0">
                <a:latin typeface="Comic Sans MS" panose="030F0702030302020204" pitchFamily="66" charset="0"/>
              </a:rPr>
              <a:t> to </a:t>
            </a:r>
            <a:r>
              <a:rPr lang="it-IT" sz="2200" dirty="0" err="1">
                <a:latin typeface="Comic Sans MS" panose="030F0702030302020204" pitchFamily="66" charset="0"/>
              </a:rPr>
              <a:t>study</a:t>
            </a:r>
            <a:r>
              <a:rPr lang="it-IT" sz="2200" dirty="0">
                <a:latin typeface="Comic Sans MS" panose="030F0702030302020204" pitchFamily="66" charset="0"/>
              </a:rPr>
              <a:t> with </a:t>
            </a:r>
            <a:r>
              <a:rPr lang="it-IT" sz="2200" dirty="0" err="1">
                <a:latin typeface="Comic Sans MS" panose="030F0702030302020204" pitchFamily="66" charset="0"/>
              </a:rPr>
              <a:t>my</a:t>
            </a:r>
            <a:r>
              <a:rPr lang="it-IT" sz="2200" dirty="0">
                <a:latin typeface="Comic Sans MS" panose="030F0702030302020204" pitchFamily="66" charset="0"/>
              </a:rPr>
              <a:t> friends?</a:t>
            </a:r>
          </a:p>
        </p:txBody>
      </p:sp>
      <p:sp>
        <p:nvSpPr>
          <p:cNvPr id="15" name="CasellaDiTesto 14"/>
          <p:cNvSpPr txBox="1"/>
          <p:nvPr/>
        </p:nvSpPr>
        <p:spPr>
          <a:xfrm rot="817416">
            <a:off x="846689" y="5100081"/>
            <a:ext cx="2848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omic Sans MS" panose="030F0702030302020204" pitchFamily="66" charset="0"/>
              </a:rPr>
              <a:t>Will I </a:t>
            </a:r>
            <a:r>
              <a:rPr lang="it-IT" sz="2200" dirty="0" err="1">
                <a:latin typeface="Comic Sans MS" panose="030F0702030302020204" pitchFamily="66" charset="0"/>
              </a:rPr>
              <a:t>find</a:t>
            </a:r>
            <a:r>
              <a:rPr lang="it-IT" sz="2200" dirty="0">
                <a:latin typeface="Comic Sans MS" panose="030F0702030302020204" pitchFamily="66" charset="0"/>
              </a:rPr>
              <a:t> a spot to </a:t>
            </a:r>
            <a:r>
              <a:rPr lang="it-IT" sz="2200" dirty="0" err="1">
                <a:latin typeface="Comic Sans MS" panose="030F0702030302020204" pitchFamily="66" charset="0"/>
              </a:rPr>
              <a:t>sit</a:t>
            </a:r>
            <a:r>
              <a:rPr lang="it-IT" sz="2200" dirty="0">
                <a:latin typeface="Comic Sans MS" panose="030F0702030302020204" pitchFamily="66" charset="0"/>
              </a:rPr>
              <a:t>?</a:t>
            </a:r>
          </a:p>
        </p:txBody>
      </p:sp>
      <p:sp>
        <p:nvSpPr>
          <p:cNvPr id="16" name="CasellaDiTesto 15"/>
          <p:cNvSpPr txBox="1"/>
          <p:nvPr/>
        </p:nvSpPr>
        <p:spPr>
          <a:xfrm rot="20955952">
            <a:off x="7720042" y="4140264"/>
            <a:ext cx="36927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omic Sans MS" panose="030F0702030302020204" pitchFamily="66" charset="0"/>
              </a:rPr>
              <a:t>How </a:t>
            </a:r>
            <a:r>
              <a:rPr lang="it-IT" sz="2200" dirty="0" err="1">
                <a:latin typeface="Comic Sans MS" panose="030F0702030302020204" pitchFamily="66" charset="0"/>
              </a:rPr>
              <a:t>many</a:t>
            </a:r>
            <a:r>
              <a:rPr lang="it-IT" sz="2200" dirty="0">
                <a:latin typeface="Comic Sans MS" panose="030F0702030302020204" pitchFamily="66" charset="0"/>
              </a:rPr>
              <a:t> </a:t>
            </a:r>
            <a:r>
              <a:rPr lang="it-IT" sz="2200" dirty="0" err="1">
                <a:latin typeface="Comic Sans MS" panose="030F0702030302020204" pitchFamily="66" charset="0"/>
              </a:rPr>
              <a:t>seats</a:t>
            </a:r>
            <a:r>
              <a:rPr lang="it-IT" sz="2200" dirty="0">
                <a:latin typeface="Comic Sans MS" panose="030F0702030302020204" pitchFamily="66" charset="0"/>
              </a:rPr>
              <a:t> are </a:t>
            </a:r>
            <a:r>
              <a:rPr lang="it-IT" sz="2200" dirty="0" err="1">
                <a:latin typeface="Comic Sans MS" panose="030F0702030302020204" pitchFamily="66" charset="0"/>
              </a:rPr>
              <a:t>occupied</a:t>
            </a:r>
            <a:r>
              <a:rPr lang="it-IT" sz="2200" dirty="0">
                <a:latin typeface="Comic Sans MS" panose="030F0702030302020204" pitchFamily="66" charset="0"/>
              </a:rPr>
              <a:t>?</a:t>
            </a:r>
          </a:p>
        </p:txBody>
      </p:sp>
      <p:sp>
        <p:nvSpPr>
          <p:cNvPr id="17" name="CasellaDiTesto 16"/>
          <p:cNvSpPr txBox="1"/>
          <p:nvPr/>
        </p:nvSpPr>
        <p:spPr>
          <a:xfrm rot="21383267">
            <a:off x="1397977" y="2593212"/>
            <a:ext cx="3352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err="1">
                <a:latin typeface="Comic Sans MS" panose="030F0702030302020204" pitchFamily="66" charset="0"/>
              </a:rPr>
              <a:t>What</a:t>
            </a:r>
            <a:r>
              <a:rPr lang="it-IT" sz="2200" dirty="0">
                <a:latin typeface="Comic Sans MS" panose="030F0702030302020204" pitchFamily="66" charset="0"/>
              </a:rPr>
              <a:t> </a:t>
            </a:r>
            <a:r>
              <a:rPr lang="it-IT" sz="2200" dirty="0" err="1">
                <a:latin typeface="Comic Sans MS" panose="030F0702030302020204" pitchFamily="66" charset="0"/>
              </a:rPr>
              <a:t>if</a:t>
            </a:r>
            <a:r>
              <a:rPr lang="it-IT" sz="2200" dirty="0">
                <a:latin typeface="Comic Sans MS" panose="030F0702030302020204" pitchFamily="66" charset="0"/>
              </a:rPr>
              <a:t> no </a:t>
            </a:r>
            <a:r>
              <a:rPr lang="it-IT" sz="2200" dirty="0" err="1">
                <a:latin typeface="Comic Sans MS" panose="030F0702030302020204" pitchFamily="66" charset="0"/>
              </a:rPr>
              <a:t>tables</a:t>
            </a:r>
            <a:r>
              <a:rPr lang="it-IT" sz="2200" dirty="0">
                <a:latin typeface="Comic Sans MS" panose="030F0702030302020204" pitchFamily="66" charset="0"/>
              </a:rPr>
              <a:t> are free?</a:t>
            </a:r>
          </a:p>
        </p:txBody>
      </p:sp>
    </p:spTree>
    <p:extLst>
      <p:ext uri="{BB962C8B-B14F-4D97-AF65-F5344CB8AC3E}">
        <p14:creationId xmlns:p14="http://schemas.microsoft.com/office/powerpoint/2010/main" val="93621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Polistudio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solution</a:t>
            </a:r>
            <a:r>
              <a:rPr lang="it-IT" dirty="0"/>
              <a:t>!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4586" y="3751157"/>
            <a:ext cx="5802828" cy="2874213"/>
          </a:xfrm>
        </p:spPr>
      </p:pic>
      <p:sp>
        <p:nvSpPr>
          <p:cNvPr id="5" name="CasellaDiTesto 4"/>
          <p:cNvSpPr txBox="1"/>
          <p:nvPr/>
        </p:nvSpPr>
        <p:spPr>
          <a:xfrm>
            <a:off x="2846246" y="1829503"/>
            <a:ext cx="7227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provides</a:t>
            </a:r>
            <a:r>
              <a:rPr lang="it-IT" sz="2000" dirty="0"/>
              <a:t> </a:t>
            </a:r>
            <a:r>
              <a:rPr lang="it-IT" sz="2000" dirty="0" err="1"/>
              <a:t>you</a:t>
            </a:r>
            <a:r>
              <a:rPr lang="it-IT" sz="2000" dirty="0"/>
              <a:t> an easy way to </a:t>
            </a:r>
            <a:r>
              <a:rPr lang="it-IT" sz="2000" dirty="0" err="1"/>
              <a:t>know</a:t>
            </a:r>
            <a:r>
              <a:rPr lang="it-IT" sz="2000" dirty="0"/>
              <a:t> </a:t>
            </a:r>
            <a:r>
              <a:rPr lang="it-IT" sz="2000" dirty="0" err="1"/>
              <a:t>which</a:t>
            </a:r>
            <a:r>
              <a:rPr lang="it-IT" sz="2000" dirty="0"/>
              <a:t> </a:t>
            </a:r>
            <a:r>
              <a:rPr lang="it-IT" sz="2000" dirty="0" err="1"/>
              <a:t>seats</a:t>
            </a:r>
            <a:r>
              <a:rPr lang="it-IT" sz="2000" dirty="0"/>
              <a:t> are </a:t>
            </a:r>
            <a:r>
              <a:rPr lang="it-IT" sz="2000" dirty="0" err="1"/>
              <a:t>available</a:t>
            </a:r>
            <a:r>
              <a:rPr lang="it-IT" sz="2000" dirty="0"/>
              <a:t> </a:t>
            </a:r>
          </a:p>
          <a:p>
            <a:r>
              <a:rPr lang="it-IT" sz="2000" dirty="0"/>
              <a:t>in </a:t>
            </a:r>
            <a:r>
              <a:rPr lang="it-IT" sz="2000" dirty="0" err="1"/>
              <a:t>each</a:t>
            </a:r>
            <a:r>
              <a:rPr lang="it-IT" sz="2000" dirty="0"/>
              <a:t> </a:t>
            </a:r>
            <a:r>
              <a:rPr lang="it-IT" sz="2000" dirty="0" err="1"/>
              <a:t>monitored</a:t>
            </a:r>
            <a:r>
              <a:rPr lang="it-IT" sz="2000" dirty="0"/>
              <a:t> </a:t>
            </a:r>
            <a:r>
              <a:rPr lang="it-IT" sz="2000" dirty="0" err="1"/>
              <a:t>study</a:t>
            </a:r>
            <a:r>
              <a:rPr lang="it-IT" sz="2000" dirty="0"/>
              <a:t> hall.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2846246" y="2749537"/>
            <a:ext cx="69283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You</a:t>
            </a:r>
            <a:r>
              <a:rPr lang="it-IT" sz="2000" dirty="0"/>
              <a:t> just </a:t>
            </a:r>
            <a:r>
              <a:rPr lang="it-IT" sz="2000" dirty="0" err="1"/>
              <a:t>have</a:t>
            </a:r>
            <a:r>
              <a:rPr lang="it-IT" sz="2000" dirty="0"/>
              <a:t> to </a:t>
            </a:r>
            <a:r>
              <a:rPr lang="it-IT" sz="2000" dirty="0" err="1"/>
              <a:t>connect</a:t>
            </a:r>
            <a:r>
              <a:rPr lang="it-IT" sz="2000" dirty="0"/>
              <a:t> to </a:t>
            </a:r>
            <a:r>
              <a:rPr lang="it-IT" sz="2000" dirty="0" err="1"/>
              <a:t>Polistudio</a:t>
            </a:r>
            <a:r>
              <a:rPr lang="it-IT" sz="2000" dirty="0"/>
              <a:t> web page in </a:t>
            </a:r>
            <a:r>
              <a:rPr lang="it-IT" sz="2000" dirty="0" err="1"/>
              <a:t>order</a:t>
            </a:r>
            <a:r>
              <a:rPr lang="it-IT" sz="2000" dirty="0"/>
              <a:t> to</a:t>
            </a:r>
          </a:p>
          <a:p>
            <a:r>
              <a:rPr lang="it-IT" sz="2000" dirty="0"/>
              <a:t> </a:t>
            </a:r>
            <a:r>
              <a:rPr lang="it-IT" sz="2000" dirty="0" err="1"/>
              <a:t>get</a:t>
            </a:r>
            <a:r>
              <a:rPr lang="it-IT" sz="2000" dirty="0"/>
              <a:t> </a:t>
            </a:r>
            <a:r>
              <a:rPr lang="it-IT" sz="2000" dirty="0" err="1"/>
              <a:t>all</a:t>
            </a:r>
            <a:r>
              <a:rPr lang="it-IT" sz="2000" dirty="0"/>
              <a:t> the information </a:t>
            </a:r>
            <a:r>
              <a:rPr lang="it-IT" sz="2000" dirty="0" err="1"/>
              <a:t>you</a:t>
            </a:r>
            <a:r>
              <a:rPr lang="it-IT" sz="2000" dirty="0"/>
              <a:t> </a:t>
            </a:r>
            <a:r>
              <a:rPr lang="it-IT" sz="2000" dirty="0" err="1"/>
              <a:t>need</a:t>
            </a:r>
            <a:r>
              <a:rPr lang="it-IT" sz="2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6510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726" y="2813539"/>
            <a:ext cx="9759087" cy="2340646"/>
          </a:xfrm>
        </p:spPr>
      </p:pic>
    </p:spTree>
    <p:extLst>
      <p:ext uri="{BB962C8B-B14F-4D97-AF65-F5344CB8AC3E}">
        <p14:creationId xmlns:p14="http://schemas.microsoft.com/office/powerpoint/2010/main" val="3575977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Gadgeteer</a:t>
            </a:r>
            <a:r>
              <a:rPr lang="it-IT" dirty="0"/>
              <a:t> - component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Camera</a:t>
            </a:r>
          </a:p>
          <a:p>
            <a:r>
              <a:rPr lang="it-IT" dirty="0"/>
              <a:t>Ethernet </a:t>
            </a:r>
            <a:r>
              <a:rPr lang="it-IT" dirty="0" err="1"/>
              <a:t>module</a:t>
            </a:r>
            <a:endParaRPr lang="it-IT" dirty="0"/>
          </a:p>
          <a:p>
            <a:r>
              <a:rPr lang="it-IT" dirty="0"/>
              <a:t>Button</a:t>
            </a:r>
          </a:p>
          <a:p>
            <a:r>
              <a:rPr lang="it-IT" dirty="0" err="1"/>
              <a:t>Multicolor</a:t>
            </a:r>
            <a:r>
              <a:rPr lang="it-IT" dirty="0"/>
              <a:t> LED</a:t>
            </a:r>
          </a:p>
          <a:p>
            <a:r>
              <a:rPr lang="it-IT" dirty="0"/>
              <a:t>Display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080" y="1761509"/>
            <a:ext cx="10058400" cy="564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817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Gadgeteer</a:t>
            </a:r>
            <a:r>
              <a:rPr lang="it-IT" dirty="0"/>
              <a:t> - </a:t>
            </a:r>
            <a:r>
              <a:rPr lang="it-IT" dirty="0" err="1"/>
              <a:t>features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568450"/>
            <a:ext cx="10233800" cy="4351338"/>
          </a:xfrm>
        </p:spPr>
        <p:txBody>
          <a:bodyPr/>
          <a:lstStyle/>
          <a:p>
            <a:r>
              <a:rPr lang="it-IT" dirty="0" err="1"/>
              <a:t>Monitoring</a:t>
            </a:r>
            <a:r>
              <a:rPr lang="it-IT" dirty="0"/>
              <a:t> of a </a:t>
            </a:r>
            <a:r>
              <a:rPr lang="it-IT" dirty="0" err="1"/>
              <a:t>study</a:t>
            </a:r>
            <a:r>
              <a:rPr lang="it-IT" dirty="0"/>
              <a:t> hall</a:t>
            </a:r>
          </a:p>
          <a:p>
            <a:r>
              <a:rPr lang="it-IT" dirty="0" err="1"/>
              <a:t>Communication</a:t>
            </a:r>
            <a:r>
              <a:rPr lang="it-IT" dirty="0"/>
              <a:t> with a web service </a:t>
            </a:r>
            <a:br>
              <a:rPr lang="it-IT" dirty="0"/>
            </a:br>
            <a:r>
              <a:rPr lang="it-IT" dirty="0"/>
              <a:t>(login, </a:t>
            </a:r>
            <a:r>
              <a:rPr lang="it-IT" dirty="0" err="1"/>
              <a:t>port</a:t>
            </a:r>
            <a:r>
              <a:rPr lang="it-IT" dirty="0"/>
              <a:t> </a:t>
            </a:r>
            <a:r>
              <a:rPr lang="it-IT" dirty="0" err="1"/>
              <a:t>request</a:t>
            </a:r>
            <a:r>
              <a:rPr lang="it-IT" dirty="0"/>
              <a:t>, </a:t>
            </a:r>
            <a:r>
              <a:rPr lang="it-IT" dirty="0" err="1"/>
              <a:t>logout</a:t>
            </a:r>
            <a:r>
              <a:rPr lang="it-IT" dirty="0"/>
              <a:t>)</a:t>
            </a:r>
          </a:p>
          <a:p>
            <a:r>
              <a:rPr lang="it-IT" dirty="0" err="1"/>
              <a:t>Communication</a:t>
            </a:r>
            <a:r>
              <a:rPr lang="it-IT" dirty="0"/>
              <a:t> with a TCP server </a:t>
            </a:r>
            <a:br>
              <a:rPr lang="it-IT" dirty="0"/>
            </a:br>
            <a:r>
              <a:rPr lang="it-IT" dirty="0"/>
              <a:t>for image processing</a:t>
            </a:r>
          </a:p>
          <a:p>
            <a:r>
              <a:rPr lang="it-IT" dirty="0" err="1"/>
              <a:t>Logging</a:t>
            </a:r>
            <a:r>
              <a:rPr lang="it-IT" dirty="0"/>
              <a:t> service </a:t>
            </a:r>
            <a:r>
              <a:rPr lang="it-IT" dirty="0" err="1"/>
              <a:t>through</a:t>
            </a:r>
            <a:r>
              <a:rPr lang="it-IT" dirty="0"/>
              <a:t> the </a:t>
            </a:r>
          </a:p>
          <a:p>
            <a:pPr marL="0" indent="0">
              <a:buNone/>
            </a:pPr>
            <a:r>
              <a:rPr lang="it-IT" dirty="0"/>
              <a:t>   display and </a:t>
            </a:r>
            <a:r>
              <a:rPr lang="it-IT" dirty="0" err="1"/>
              <a:t>multicolor</a:t>
            </a:r>
            <a:r>
              <a:rPr lang="it-IT" dirty="0"/>
              <a:t> LED</a:t>
            </a:r>
          </a:p>
          <a:p>
            <a:r>
              <a:rPr lang="it-IT" dirty="0" err="1"/>
              <a:t>Encrypted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080" y="1761509"/>
            <a:ext cx="10058400" cy="564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Web service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en-US" dirty="0"/>
              <a:t>is a SOAP service application developed through WCF framework</a:t>
            </a:r>
          </a:p>
          <a:p>
            <a:r>
              <a:rPr lang="en-US" dirty="0"/>
              <a:t>It implements a </a:t>
            </a:r>
            <a:r>
              <a:rPr lang="en-US" dirty="0" err="1"/>
              <a:t>sessionful</a:t>
            </a:r>
            <a:r>
              <a:rPr lang="en-US" dirty="0"/>
              <a:t> communications associating a unique token to each client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provides</a:t>
            </a:r>
            <a:r>
              <a:rPr lang="it-IT" dirty="0"/>
              <a:t> 3 </a:t>
            </a:r>
            <a:r>
              <a:rPr lang="it-IT" dirty="0" err="1"/>
              <a:t>operations</a:t>
            </a:r>
            <a:r>
              <a:rPr lang="it-IT" dirty="0"/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Login: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successful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returns</a:t>
            </a:r>
            <a:r>
              <a:rPr lang="it-IT" dirty="0"/>
              <a:t> a </a:t>
            </a:r>
            <a:r>
              <a:rPr lang="it-IT" dirty="0" err="1"/>
              <a:t>randomly</a:t>
            </a:r>
            <a:r>
              <a:rPr lang="it-IT" dirty="0"/>
              <a:t> </a:t>
            </a:r>
            <a:r>
              <a:rPr lang="it-IT" dirty="0" err="1"/>
              <a:t>generated</a:t>
            </a:r>
            <a:r>
              <a:rPr lang="it-IT" dirty="0"/>
              <a:t> </a:t>
            </a:r>
            <a:r>
              <a:rPr lang="it-IT" dirty="0" err="1"/>
              <a:t>token</a:t>
            </a:r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Port </a:t>
            </a:r>
            <a:r>
              <a:rPr lang="it-IT" dirty="0" err="1"/>
              <a:t>request</a:t>
            </a:r>
            <a:r>
              <a:rPr lang="it-IT" dirty="0"/>
              <a:t>: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starts</a:t>
            </a:r>
            <a:r>
              <a:rPr lang="it-IT" dirty="0"/>
              <a:t> a TCP server on a random </a:t>
            </a:r>
            <a:r>
              <a:rPr lang="it-IT" dirty="0" err="1"/>
              <a:t>port</a:t>
            </a:r>
            <a:r>
              <a:rPr lang="it-IT" dirty="0"/>
              <a:t> </a:t>
            </a:r>
            <a:r>
              <a:rPr lang="it-IT" dirty="0" err="1"/>
              <a:t>returning</a:t>
            </a:r>
            <a:r>
              <a:rPr lang="it-IT" dirty="0"/>
              <a:t> </a:t>
            </a:r>
            <a:r>
              <a:rPr lang="it-IT" dirty="0" err="1"/>
              <a:t>such</a:t>
            </a:r>
            <a:r>
              <a:rPr lang="it-IT" dirty="0"/>
              <a:t> a </a:t>
            </a:r>
            <a:r>
              <a:rPr lang="it-IT" dirty="0" err="1"/>
              <a:t>port</a:t>
            </a:r>
            <a:r>
              <a:rPr lang="it-IT" dirty="0"/>
              <a:t> to the client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Logout</a:t>
            </a:r>
            <a:r>
              <a:rPr lang="it-IT" dirty="0"/>
              <a:t>: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invalidates</a:t>
            </a:r>
            <a:r>
              <a:rPr lang="it-IT" dirty="0"/>
              <a:t> the </a:t>
            </a:r>
            <a:r>
              <a:rPr lang="it-IT" dirty="0" err="1"/>
              <a:t>client’s</a:t>
            </a:r>
            <a:r>
              <a:rPr lang="it-IT" dirty="0"/>
              <a:t> </a:t>
            </a:r>
            <a:r>
              <a:rPr lang="it-IT" dirty="0" err="1"/>
              <a:t>token</a:t>
            </a:r>
            <a:endParaRPr lang="it-IT" dirty="0"/>
          </a:p>
          <a:p>
            <a:r>
              <a:rPr lang="it-IT" dirty="0"/>
              <a:t>The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HTTPS</a:t>
            </a:r>
          </a:p>
          <a:p>
            <a:pPr marL="514350" indent="-514350">
              <a:buFont typeface="+mj-lt"/>
              <a:buAutoNum type="alphaUcPeriod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8629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Web client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20000" y="1488958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web page </a:t>
            </a: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real-time the information </a:t>
            </a:r>
            <a:r>
              <a:rPr lang="it-IT" dirty="0" err="1"/>
              <a:t>acquired</a:t>
            </a:r>
            <a:r>
              <a:rPr lang="it-IT" dirty="0"/>
              <a:t> and </a:t>
            </a:r>
            <a:r>
              <a:rPr lang="it-IT" dirty="0" err="1"/>
              <a:t>processed</a:t>
            </a:r>
            <a:r>
              <a:rPr lang="it-IT" dirty="0"/>
              <a:t> by the </a:t>
            </a:r>
            <a:r>
              <a:rPr lang="it-IT" dirty="0" err="1"/>
              <a:t>system</a:t>
            </a:r>
            <a:r>
              <a:rPr lang="it-IT" dirty="0"/>
              <a:t>:</a:t>
            </a:r>
          </a:p>
          <a:p>
            <a:endParaRPr lang="it-IT" dirty="0"/>
          </a:p>
          <a:p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</a:t>
            </a:r>
            <a:r>
              <a:rPr lang="it-IT" dirty="0" err="1"/>
              <a:t>Seats</a:t>
            </a:r>
            <a:r>
              <a:rPr lang="it-IT" dirty="0"/>
              <a:t> state information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it-IT" dirty="0"/>
              <a:t> Statistical information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it-IT" dirty="0"/>
          </a:p>
          <a:p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2033" y="2313177"/>
            <a:ext cx="4003922" cy="1924715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583" y="4401529"/>
            <a:ext cx="2081141" cy="216633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9393" y="4401529"/>
            <a:ext cx="1995854" cy="216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63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Graphic</a:t>
            </a:r>
            <a:r>
              <a:rPr lang="it-IT" dirty="0"/>
              <a:t> processing – </a:t>
            </a:r>
            <a:r>
              <a:rPr lang="it-IT" dirty="0" err="1"/>
              <a:t>basic</a:t>
            </a:r>
            <a:r>
              <a:rPr lang="it-IT" dirty="0"/>
              <a:t> idea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The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detection</a:t>
            </a:r>
            <a:r>
              <a:rPr lang="it-IT" dirty="0"/>
              <a:t> of </a:t>
            </a:r>
            <a:r>
              <a:rPr lang="it-IT" dirty="0" err="1"/>
              <a:t>groups</a:t>
            </a:r>
            <a:r>
              <a:rPr lang="it-IT" dirty="0"/>
              <a:t> of </a:t>
            </a:r>
            <a:r>
              <a:rPr lang="it-IT" dirty="0" err="1"/>
              <a:t>pixels</a:t>
            </a:r>
            <a:r>
              <a:rPr lang="it-IT" dirty="0"/>
              <a:t> with a </a:t>
            </a:r>
            <a:r>
              <a:rPr lang="it-IT" dirty="0" err="1"/>
              <a:t>known</a:t>
            </a:r>
            <a:r>
              <a:rPr lang="it-IT" dirty="0"/>
              <a:t> </a:t>
            </a:r>
            <a:r>
              <a:rPr lang="it-IT" dirty="0" err="1"/>
              <a:t>shape</a:t>
            </a:r>
            <a:r>
              <a:rPr lang="it-IT" dirty="0"/>
              <a:t> (BLOB) </a:t>
            </a:r>
          </a:p>
          <a:p>
            <a:r>
              <a:rPr lang="it-IT" dirty="0" err="1"/>
              <a:t>BLOBs</a:t>
            </a:r>
            <a:r>
              <a:rPr lang="it-IT" dirty="0"/>
              <a:t> are </a:t>
            </a:r>
            <a:r>
              <a:rPr lang="it-IT" dirty="0" err="1"/>
              <a:t>detected</a:t>
            </a:r>
            <a:r>
              <a:rPr lang="it-IT" dirty="0"/>
              <a:t> by the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analyzed</a:t>
            </a:r>
            <a:r>
              <a:rPr lang="it-IT" dirty="0"/>
              <a:t> frame and the </a:t>
            </a:r>
            <a:r>
              <a:rPr lang="it-IT" dirty="0" err="1"/>
              <a:t>empty</a:t>
            </a:r>
            <a:r>
              <a:rPr lang="it-IT" dirty="0"/>
              <a:t> room </a:t>
            </a:r>
            <a:r>
              <a:rPr lang="it-IT" dirty="0" err="1"/>
              <a:t>picture</a:t>
            </a:r>
            <a:endParaRPr lang="it-IT" dirty="0"/>
          </a:p>
          <a:p>
            <a:r>
              <a:rPr lang="it-IT" dirty="0"/>
              <a:t>A BLOB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interpreted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an </a:t>
            </a:r>
            <a:r>
              <a:rPr lang="it-IT" dirty="0" err="1"/>
              <a:t>occupied</a:t>
            </a:r>
            <a:r>
              <a:rPr lang="it-IT" dirty="0"/>
              <a:t> </a:t>
            </a:r>
            <a:r>
              <a:rPr lang="it-IT" dirty="0" err="1"/>
              <a:t>seat</a:t>
            </a:r>
            <a:endParaRPr lang="it-IT" dirty="0"/>
          </a:p>
          <a:p>
            <a:r>
              <a:rPr lang="it-IT" dirty="0"/>
              <a:t>Data </a:t>
            </a:r>
            <a:r>
              <a:rPr lang="it-IT" dirty="0" err="1"/>
              <a:t>persistency</a:t>
            </a:r>
            <a:r>
              <a:rPr lang="it-IT" dirty="0"/>
              <a:t> can </a:t>
            </a:r>
            <a:r>
              <a:rPr lang="it-IT" dirty="0" err="1"/>
              <a:t>not</a:t>
            </a:r>
            <a:r>
              <a:rPr lang="it-IT" dirty="0"/>
              <a:t> be </a:t>
            </a:r>
            <a:r>
              <a:rPr lang="it-IT" dirty="0" err="1"/>
              <a:t>managed</a:t>
            </a:r>
            <a:r>
              <a:rPr lang="it-IT" dirty="0"/>
              <a:t> by the </a:t>
            </a:r>
            <a:r>
              <a:rPr lang="it-IT" dirty="0" err="1"/>
              <a:t>graphic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life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ends</a:t>
            </a:r>
            <a:r>
              <a:rPr lang="it-IT" dirty="0"/>
              <a:t> </a:t>
            </a:r>
            <a:r>
              <a:rPr lang="it-IT" dirty="0" err="1"/>
              <a:t>after</a:t>
            </a:r>
            <a:r>
              <a:rPr lang="it-IT" dirty="0"/>
              <a:t> the processing of </a:t>
            </a:r>
            <a:r>
              <a:rPr lang="it-IT" dirty="0" err="1"/>
              <a:t>one</a:t>
            </a:r>
            <a:r>
              <a:rPr lang="it-IT" dirty="0"/>
              <a:t> </a:t>
            </a:r>
            <a:r>
              <a:rPr lang="it-IT" dirty="0" err="1"/>
              <a:t>picture</a:t>
            </a:r>
            <a:endParaRPr lang="it-IT" dirty="0"/>
          </a:p>
          <a:p>
            <a:r>
              <a:rPr lang="it-IT" dirty="0" err="1"/>
              <a:t>Graphic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expects</a:t>
            </a:r>
            <a:r>
              <a:rPr lang="it-IT" dirty="0"/>
              <a:t> in input </a:t>
            </a:r>
            <a:r>
              <a:rPr lang="it-IT" dirty="0" err="1"/>
              <a:t>all</a:t>
            </a:r>
            <a:r>
              <a:rPr lang="it-IT" dirty="0"/>
              <a:t> the information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seats</a:t>
            </a:r>
            <a:r>
              <a:rPr lang="it-IT" dirty="0"/>
              <a:t> and </a:t>
            </a:r>
            <a:r>
              <a:rPr lang="it-IT" dirty="0" err="1"/>
              <a:t>tables</a:t>
            </a:r>
            <a:r>
              <a:rPr lang="it-IT" dirty="0"/>
              <a:t> </a:t>
            </a:r>
            <a:r>
              <a:rPr lang="it-IT" dirty="0" err="1"/>
              <a:t>collected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arrays,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modifies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execution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4134827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ità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TM04033923[[fn=Profondità]]</Template>
  <TotalTime>651</TotalTime>
  <Words>475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Comic Sans MS</vt:lpstr>
      <vt:lpstr>Corbel</vt:lpstr>
      <vt:lpstr>Wingdings</vt:lpstr>
      <vt:lpstr>Profondità</vt:lpstr>
      <vt:lpstr>Polistudio</vt:lpstr>
      <vt:lpstr>Presentazione standard di PowerPoint</vt:lpstr>
      <vt:lpstr>Polistudio is the solution!</vt:lpstr>
      <vt:lpstr>Architecture</vt:lpstr>
      <vt:lpstr>Gadgeteer - component</vt:lpstr>
      <vt:lpstr>Gadgeteer - features</vt:lpstr>
      <vt:lpstr>Web service</vt:lpstr>
      <vt:lpstr>Web client</vt:lpstr>
      <vt:lpstr>Graphic processing – basic idea</vt:lpstr>
      <vt:lpstr>Graphic processing - phases</vt:lpstr>
      <vt:lpstr>Graphic processing – ghost seats</vt:lpstr>
      <vt:lpstr>Graphic processing - limitation</vt:lpstr>
      <vt:lpstr>Use case – sending of the image to the server TCP with initial set up</vt:lpstr>
      <vt:lpstr>Use case – information detection from picture</vt:lpstr>
      <vt:lpstr>Use case – client notification</vt:lpstr>
      <vt:lpstr>Security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Polistudio</dc:title>
  <dc:creator>Davide</dc:creator>
  <cp:lastModifiedBy>Davide</cp:lastModifiedBy>
  <cp:revision>44</cp:revision>
  <dcterms:created xsi:type="dcterms:W3CDTF">2016-07-10T12:54:41Z</dcterms:created>
  <dcterms:modified xsi:type="dcterms:W3CDTF">2016-07-11T21:50:33Z</dcterms:modified>
</cp:coreProperties>
</file>

<file path=docProps/thumbnail.jpeg>
</file>